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7" d="100"/>
          <a:sy n="67" d="100"/>
        </p:scale>
        <p:origin x="-117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A1D4901E-3B95-4CB5-9899-3005802CCEEA}" type="datetimeFigureOut">
              <a:rPr lang="ar-IQ" smtClean="0"/>
              <a:t>14/09/1441</a:t>
            </a:fld>
            <a:endParaRPr lang="ar-IQ"/>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ar-IQ"/>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E5DAC6C1-0541-4445-B13C-054ED6803964}" type="slidenum">
              <a:rPr lang="ar-IQ" smtClean="0"/>
              <a:t>‹#›</a:t>
            </a:fld>
            <a:endParaRPr lang="ar-IQ"/>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A1D4901E-3B95-4CB5-9899-3005802CCEEA}" type="datetimeFigureOut">
              <a:rPr lang="ar-IQ" smtClean="0"/>
              <a:t>14/09/1441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5DAC6C1-0541-4445-B13C-054ED6803964}"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A1D4901E-3B95-4CB5-9899-3005802CCEEA}" type="datetimeFigureOut">
              <a:rPr lang="ar-IQ" smtClean="0"/>
              <a:t>14/09/1441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5DAC6C1-0541-4445-B13C-054ED6803964}"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A1D4901E-3B95-4CB5-9899-3005802CCEEA}" type="datetimeFigureOut">
              <a:rPr lang="ar-IQ" smtClean="0"/>
              <a:t>14/09/1441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5DAC6C1-0541-4445-B13C-054ED6803964}"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A1D4901E-3B95-4CB5-9899-3005802CCEEA}" type="datetimeFigureOut">
              <a:rPr lang="ar-IQ" smtClean="0"/>
              <a:t>14/09/1441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5DAC6C1-0541-4445-B13C-054ED6803964}" type="slidenum">
              <a:rPr lang="ar-IQ" smtClean="0"/>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A1D4901E-3B95-4CB5-9899-3005802CCEEA}" type="datetimeFigureOut">
              <a:rPr lang="ar-IQ" smtClean="0"/>
              <a:t>14/09/1441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5DAC6C1-0541-4445-B13C-054ED6803964}" type="slidenum">
              <a:rPr lang="ar-IQ" smtClean="0"/>
              <a:t>‹#›</a:t>
            </a:fld>
            <a:endParaRPr lang="ar-IQ"/>
          </a:p>
        </p:txBody>
      </p:sp>
      <p:sp>
        <p:nvSpPr>
          <p:cNvPr id="9" name="Content Placeholder 8"/>
          <p:cNvSpPr>
            <a:spLocks noGrp="1"/>
          </p:cNvSpPr>
          <p:nvPr>
            <p:ph sz="quarter" idx="13"/>
          </p:nvPr>
        </p:nvSpPr>
        <p:spPr>
          <a:xfrm>
            <a:off x="1042416" y="2313432"/>
            <a:ext cx="3419856" cy="349300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A1D4901E-3B95-4CB5-9899-3005802CCEEA}" type="datetimeFigureOut">
              <a:rPr lang="ar-IQ" smtClean="0"/>
              <a:t>14/09/1441</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E5DAC6C1-0541-4445-B13C-054ED6803964}"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A1D4901E-3B95-4CB5-9899-3005802CCEEA}" type="datetimeFigureOut">
              <a:rPr lang="ar-IQ" smtClean="0"/>
              <a:t>14/09/1441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E5DAC6C1-0541-4445-B13C-054ED6803964}"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D4901E-3B95-4CB5-9899-3005802CCEEA}" type="datetimeFigureOut">
              <a:rPr lang="ar-IQ" smtClean="0"/>
              <a:t>14/09/1441</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E5DAC6C1-0541-4445-B13C-054ED6803964}"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1D4901E-3B95-4CB5-9899-3005802CCEEA}" type="datetimeFigureOut">
              <a:rPr lang="ar-IQ" smtClean="0"/>
              <a:t>14/09/1441</a:t>
            </a:fld>
            <a:endParaRPr lang="ar-IQ"/>
          </a:p>
        </p:txBody>
      </p:sp>
      <p:sp>
        <p:nvSpPr>
          <p:cNvPr id="7" name="Slide Number Placeholder 6"/>
          <p:cNvSpPr>
            <a:spLocks noGrp="1"/>
          </p:cNvSpPr>
          <p:nvPr>
            <p:ph type="sldNum" sz="quarter" idx="12"/>
          </p:nvPr>
        </p:nvSpPr>
        <p:spPr/>
        <p:txBody>
          <a:bodyPr/>
          <a:lstStyle/>
          <a:p>
            <a:fld id="{E5DAC6C1-0541-4445-B13C-054ED6803964}" type="slidenum">
              <a:rPr lang="ar-IQ" smtClean="0"/>
              <a:t>‹#›</a:t>
            </a:fld>
            <a:endParaRPr lang="ar-IQ"/>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ar-IQ"/>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ar-SA" smtClean="0"/>
              <a:t>انقر لتحرير نمط العنوان الرئيسي</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A1D4901E-3B95-4CB5-9899-3005802CCEEA}" type="datetimeFigureOut">
              <a:rPr lang="ar-IQ" smtClean="0"/>
              <a:t>14/09/1441</a:t>
            </a:fld>
            <a:endParaRPr lang="ar-IQ"/>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ar-IQ"/>
          </a:p>
        </p:txBody>
      </p:sp>
      <p:sp>
        <p:nvSpPr>
          <p:cNvPr id="7" name="Slide Number Placeholder 6"/>
          <p:cNvSpPr>
            <a:spLocks noGrp="1"/>
          </p:cNvSpPr>
          <p:nvPr>
            <p:ph type="sldNum" sz="quarter" idx="12"/>
          </p:nvPr>
        </p:nvSpPr>
        <p:spPr/>
        <p:txBody>
          <a:bodyPr/>
          <a:lstStyle/>
          <a:p>
            <a:fld id="{E5DAC6C1-0541-4445-B13C-054ED6803964}"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A1D4901E-3B95-4CB5-9899-3005802CCEEA}" type="datetimeFigureOut">
              <a:rPr lang="ar-IQ" smtClean="0"/>
              <a:t>14/09/1441</a:t>
            </a:fld>
            <a:endParaRPr lang="ar-IQ"/>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ar-IQ"/>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E5DAC6C1-0541-4445-B13C-054ED6803964}"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547664" y="889844"/>
            <a:ext cx="6120680" cy="4247317"/>
          </a:xfrm>
          <a:prstGeom prst="rect">
            <a:avLst/>
          </a:prstGeom>
        </p:spPr>
        <p:txBody>
          <a:bodyPr wrap="square">
            <a:spAutoFit/>
          </a:bodyPr>
          <a:lstStyle/>
          <a:p>
            <a:r>
              <a:rPr lang="ar-IQ" b="1" dirty="0" smtClean="0"/>
              <a:t>تكوين </a:t>
            </a:r>
            <a:r>
              <a:rPr lang="ar-IQ" b="1" dirty="0" err="1" smtClean="0"/>
              <a:t>الكميتات</a:t>
            </a:r>
            <a:r>
              <a:rPr lang="ar-IQ" b="1" dirty="0" smtClean="0"/>
              <a:t> والتلقيح والاخصاب :-</a:t>
            </a:r>
          </a:p>
          <a:p>
            <a:r>
              <a:rPr lang="ar-IQ" b="1" dirty="0" smtClean="0"/>
              <a:t>تحتوي دورة حياة النبات على جيلين متعاقبين هما :-</a:t>
            </a:r>
          </a:p>
          <a:p>
            <a:r>
              <a:rPr lang="ar-IQ" b="1" dirty="0" smtClean="0"/>
              <a:t>1- الجيل الجرثومي  </a:t>
            </a:r>
            <a:r>
              <a:rPr lang="en-US" b="1" dirty="0" err="1" smtClean="0"/>
              <a:t>Sporophytic</a:t>
            </a:r>
            <a:r>
              <a:rPr lang="en-US" b="1" dirty="0" smtClean="0"/>
              <a:t>  generation </a:t>
            </a:r>
          </a:p>
          <a:p>
            <a:r>
              <a:rPr lang="en-US" b="1" dirty="0" smtClean="0"/>
              <a:t>   </a:t>
            </a:r>
            <a:r>
              <a:rPr lang="ar-IQ" b="1" dirty="0" smtClean="0"/>
              <a:t>و يمثل هذا الجيل في النباتات الراقية معظم دورة حياتها و يبدأ بتكوين (</a:t>
            </a:r>
            <a:r>
              <a:rPr lang="ar-IQ" b="1" dirty="0" err="1" smtClean="0"/>
              <a:t>الزايكوت</a:t>
            </a:r>
            <a:r>
              <a:rPr lang="ar-IQ" b="1" dirty="0" smtClean="0"/>
              <a:t>) البيضة المخصبة  عند الاخصاب (اخصاب البيضة)ثم الجنين فالبذرة والتي بعد انباتها سوف تعطي </a:t>
            </a:r>
            <a:r>
              <a:rPr lang="ar-IQ" b="1" dirty="0" err="1" smtClean="0"/>
              <a:t>بادرات</a:t>
            </a:r>
            <a:r>
              <a:rPr lang="ar-IQ" b="1" dirty="0" smtClean="0"/>
              <a:t> تستمر بالنمو حتى يصل النبات الى دور البلوغ  وهنا تكون الخلايا حاوية على العدد الاصلي من الكروموسومات ( ثنائية المجموعة </a:t>
            </a:r>
            <a:r>
              <a:rPr lang="ar-IQ" b="1" dirty="0" err="1" smtClean="0"/>
              <a:t>الكروموسومية</a:t>
            </a:r>
            <a:r>
              <a:rPr lang="ar-IQ" b="1" dirty="0" smtClean="0"/>
              <a:t> ) (2</a:t>
            </a:r>
            <a:r>
              <a:rPr lang="en-US" b="1" dirty="0" smtClean="0"/>
              <a:t>n). </a:t>
            </a:r>
          </a:p>
          <a:p>
            <a:r>
              <a:rPr lang="en-US" b="1" dirty="0" smtClean="0"/>
              <a:t>2- </a:t>
            </a:r>
            <a:r>
              <a:rPr lang="ar-IQ" b="1" dirty="0" smtClean="0"/>
              <a:t>الجيل </a:t>
            </a:r>
            <a:r>
              <a:rPr lang="ar-IQ" b="1" dirty="0" err="1" smtClean="0"/>
              <a:t>الكميتي</a:t>
            </a:r>
            <a:r>
              <a:rPr lang="ar-IQ" b="1" dirty="0" smtClean="0"/>
              <a:t>  </a:t>
            </a:r>
            <a:r>
              <a:rPr lang="en-US" b="1" dirty="0" err="1" smtClean="0"/>
              <a:t>Gameto</a:t>
            </a:r>
            <a:r>
              <a:rPr lang="en-US" b="1" dirty="0" smtClean="0"/>
              <a:t> </a:t>
            </a:r>
            <a:r>
              <a:rPr lang="en-US" b="1" dirty="0" err="1" smtClean="0"/>
              <a:t>phytic</a:t>
            </a:r>
            <a:r>
              <a:rPr lang="en-US" b="1" dirty="0" smtClean="0"/>
              <a:t> gene</a:t>
            </a:r>
          </a:p>
          <a:p>
            <a:r>
              <a:rPr lang="en-US" b="1" dirty="0" smtClean="0"/>
              <a:t>   </a:t>
            </a:r>
            <a:r>
              <a:rPr lang="ar-IQ" b="1" dirty="0" smtClean="0"/>
              <a:t>هذا الجيل يكون غير واضح ويستغرق وقتا قصيرا في دورة حياة النباتات الراقية وتكون الخلايا حاوية على نصف العدد الاصلي من الكروموسومات(احادية المجموعة </a:t>
            </a:r>
            <a:r>
              <a:rPr lang="ar-IQ" b="1" dirty="0" err="1" smtClean="0"/>
              <a:t>الكروموسومية</a:t>
            </a:r>
            <a:r>
              <a:rPr lang="ar-IQ" b="1" dirty="0" smtClean="0"/>
              <a:t>  ) (1</a:t>
            </a:r>
            <a:r>
              <a:rPr lang="en-US" b="1" dirty="0" smtClean="0"/>
              <a:t>n) . </a:t>
            </a:r>
            <a:r>
              <a:rPr lang="ar-IQ" b="1" dirty="0" smtClean="0"/>
              <a:t>وخلال تكوين </a:t>
            </a:r>
            <a:r>
              <a:rPr lang="ar-IQ" b="1" dirty="0" err="1" smtClean="0"/>
              <a:t>الكمياتات</a:t>
            </a:r>
            <a:r>
              <a:rPr lang="ar-IQ" b="1" dirty="0" smtClean="0"/>
              <a:t> يشترك جهازان اساسيان هما : </a:t>
            </a:r>
          </a:p>
          <a:p>
            <a:r>
              <a:rPr lang="ar-IQ" b="1" dirty="0" smtClean="0"/>
              <a:t>1- الجهاز </a:t>
            </a:r>
            <a:r>
              <a:rPr lang="ar-IQ" b="1" dirty="0" err="1" smtClean="0"/>
              <a:t>الكميتي</a:t>
            </a:r>
            <a:r>
              <a:rPr lang="ar-IQ" b="1" dirty="0" smtClean="0"/>
              <a:t> الذكري (المذكر) </a:t>
            </a:r>
            <a:r>
              <a:rPr lang="en-US" b="1" dirty="0" smtClean="0"/>
              <a:t>Male  gametophyte</a:t>
            </a:r>
          </a:p>
          <a:p>
            <a:r>
              <a:rPr lang="en-US" b="1" dirty="0" smtClean="0"/>
              <a:t>2- </a:t>
            </a:r>
            <a:r>
              <a:rPr lang="ar-IQ" b="1" dirty="0" smtClean="0"/>
              <a:t>الجهاز </a:t>
            </a:r>
            <a:r>
              <a:rPr lang="ar-IQ" b="1" dirty="0" err="1" smtClean="0"/>
              <a:t>الكميتي</a:t>
            </a:r>
            <a:r>
              <a:rPr lang="ar-IQ" b="1" dirty="0" smtClean="0"/>
              <a:t> المؤنث</a:t>
            </a:r>
            <a:r>
              <a:rPr lang="en-US" b="1" dirty="0" smtClean="0"/>
              <a:t>Female  gametophyte </a:t>
            </a:r>
            <a:endParaRPr lang="en-US" b="1" dirty="0"/>
          </a:p>
        </p:txBody>
      </p:sp>
    </p:spTree>
    <p:extLst>
      <p:ext uri="{BB962C8B-B14F-4D97-AF65-F5344CB8AC3E}">
        <p14:creationId xmlns:p14="http://schemas.microsoft.com/office/powerpoint/2010/main" val="192033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15616" y="332656"/>
            <a:ext cx="6912768" cy="6463308"/>
          </a:xfrm>
          <a:prstGeom prst="rect">
            <a:avLst/>
          </a:prstGeom>
        </p:spPr>
        <p:txBody>
          <a:bodyPr wrap="square">
            <a:spAutoFit/>
          </a:bodyPr>
          <a:lstStyle/>
          <a:p>
            <a:r>
              <a:rPr lang="ar-IQ" b="1" dirty="0" smtClean="0"/>
              <a:t>◄ يلاحظ ان الجهاز </a:t>
            </a:r>
            <a:r>
              <a:rPr lang="ar-IQ" b="1" dirty="0" err="1" smtClean="0"/>
              <a:t>الكميتي</a:t>
            </a:r>
            <a:r>
              <a:rPr lang="ar-IQ" b="1" dirty="0" smtClean="0"/>
              <a:t> المذكر هو الجهاز المسؤول عن تكوين </a:t>
            </a:r>
            <a:r>
              <a:rPr lang="ar-IQ" b="1" dirty="0" err="1" smtClean="0"/>
              <a:t>الكميتات</a:t>
            </a:r>
            <a:r>
              <a:rPr lang="ar-IQ" b="1" dirty="0" smtClean="0"/>
              <a:t> الذكرية والتي تكون ممثله عادة بحبوب اللقاح .حيث توجد حبوب اللقاح في </a:t>
            </a:r>
            <a:r>
              <a:rPr lang="ar-IQ" b="1" dirty="0" err="1" smtClean="0"/>
              <a:t>المتوك</a:t>
            </a:r>
            <a:r>
              <a:rPr lang="ar-IQ" b="1" dirty="0" smtClean="0"/>
              <a:t> الغير ناضجة ويلاحظ ان المتك مؤلف من اربعة حجر تحتوي في داخلها على مجموعة من الخلايا تسمى الخلايا الامية الذكرية </a:t>
            </a:r>
            <a:r>
              <a:rPr lang="en-US" b="1" dirty="0" smtClean="0"/>
              <a:t>micro spore </a:t>
            </a:r>
            <a:r>
              <a:rPr lang="en-US" b="1" dirty="0" err="1" smtClean="0"/>
              <a:t>mather</a:t>
            </a:r>
            <a:r>
              <a:rPr lang="en-US" b="1" dirty="0" smtClean="0"/>
              <a:t> cell  </a:t>
            </a:r>
            <a:r>
              <a:rPr lang="ar-IQ" b="1" dirty="0" smtClean="0"/>
              <a:t>تكون هذه الخلايا مسؤولة عن تكوين حبوب اللقاح اذ ان كل خلية من هذه الخلايا تكبر وتنقسم انقسامين متتابعين ينتج عنها اربعة خلايا جنسية ذكرية وان كل واحدة من هذه الخلايا سوف يتحول فيما بعد الى حبة لقاح . خلال عملية النضج او التحول الى حبة اللقاح تنقسم  نواة الخلية الجنسية الذكرية انقسام اعتيادي ينتج عنه نواتين هما النواة اللقاحية والنواة التناسلية . </a:t>
            </a:r>
          </a:p>
          <a:p>
            <a:endParaRPr lang="ar-IQ" b="1" dirty="0"/>
          </a:p>
          <a:p>
            <a:endParaRPr lang="ar-IQ" b="1" dirty="0" smtClean="0"/>
          </a:p>
          <a:p>
            <a:r>
              <a:rPr lang="ar-IQ" b="1" dirty="0" smtClean="0"/>
              <a:t> ◄ يلاحظ ان الجهاز </a:t>
            </a:r>
            <a:r>
              <a:rPr lang="ar-IQ" b="1" dirty="0" err="1" smtClean="0"/>
              <a:t>الكميتي</a:t>
            </a:r>
            <a:r>
              <a:rPr lang="ar-IQ" b="1" dirty="0" smtClean="0"/>
              <a:t> المذكر هو الجهاز المسؤول عن تكوين </a:t>
            </a:r>
            <a:r>
              <a:rPr lang="ar-IQ" b="1" dirty="0" err="1" smtClean="0"/>
              <a:t>الكميتات</a:t>
            </a:r>
            <a:r>
              <a:rPr lang="ar-IQ" b="1" dirty="0" smtClean="0"/>
              <a:t> الذكرية والتي تكون ممثله عادة بحبوب اللقاح .حيث توجد حبوب اللقاح في </a:t>
            </a:r>
            <a:r>
              <a:rPr lang="ar-IQ" b="1" dirty="0" err="1" smtClean="0"/>
              <a:t>المتوك</a:t>
            </a:r>
            <a:r>
              <a:rPr lang="ar-IQ" b="1" dirty="0" smtClean="0"/>
              <a:t> الغير ناضجة ويلاحظ ان المتك مؤلف من اربعة حجر تحتوي في داخلها على مجموعة من الخلايا تسمى الخلايا الامية الذكرية </a:t>
            </a:r>
            <a:r>
              <a:rPr lang="en-US" b="1" dirty="0" smtClean="0"/>
              <a:t>micro spore </a:t>
            </a:r>
            <a:r>
              <a:rPr lang="en-US" b="1" dirty="0" err="1" smtClean="0"/>
              <a:t>mather</a:t>
            </a:r>
            <a:r>
              <a:rPr lang="en-US" b="1" dirty="0" smtClean="0"/>
              <a:t> cell  </a:t>
            </a:r>
            <a:r>
              <a:rPr lang="ar-IQ" b="1" dirty="0" smtClean="0"/>
              <a:t>تكون هذه الخلايا مسؤولة عن تكوين حبوب اللقاح اذ ان كل خلية من هذه الخلايا تكبر وتنقسم انقسامين متتابعين ينتج عنها اربعة خلايا جنسية ذكرية وان كل واحدة من هذه الخلايا سوف يتحول فيما بعد الى حبة لقاح . خلال عملية النضج او التحول الى حبة اللقاح تنقسم  نواة الخلية الجنسية الذكرية انقسام اعتيادي ينتج عنه نواتين هما النواة اللقاحية والنواة التناسلية .  </a:t>
            </a:r>
          </a:p>
          <a:p>
            <a:endParaRPr lang="ar-IQ" b="1" dirty="0" smtClean="0"/>
          </a:p>
          <a:p>
            <a:endParaRPr lang="ar-IQ" b="1" dirty="0" smtClean="0"/>
          </a:p>
          <a:p>
            <a:endParaRPr lang="ar-IQ" b="1" dirty="0" smtClean="0"/>
          </a:p>
          <a:p>
            <a:endParaRPr lang="ar-IQ" b="1" dirty="0" smtClean="0"/>
          </a:p>
          <a:p>
            <a:endParaRPr lang="ar-IQ" b="1" dirty="0"/>
          </a:p>
        </p:txBody>
      </p:sp>
    </p:spTree>
    <p:extLst>
      <p:ext uri="{BB962C8B-B14F-4D97-AF65-F5344CB8AC3E}">
        <p14:creationId xmlns:p14="http://schemas.microsoft.com/office/powerpoint/2010/main" val="241242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barn(inVertical)">
                                      <p:cBhvr>
                                        <p:cTn id="1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974725"/>
            <a:ext cx="6480175" cy="490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482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11560" y="260648"/>
            <a:ext cx="8028384" cy="5632311"/>
          </a:xfrm>
          <a:prstGeom prst="rect">
            <a:avLst/>
          </a:prstGeom>
        </p:spPr>
        <p:txBody>
          <a:bodyPr wrap="square">
            <a:spAutoFit/>
          </a:bodyPr>
          <a:lstStyle/>
          <a:p>
            <a:r>
              <a:rPr lang="ar-IQ" b="1" dirty="0" smtClean="0"/>
              <a:t> </a:t>
            </a:r>
          </a:p>
          <a:p>
            <a:r>
              <a:rPr lang="ar-IQ" b="1" dirty="0" smtClean="0"/>
              <a:t>◄ اما الجهاز </a:t>
            </a:r>
            <a:r>
              <a:rPr lang="ar-IQ" b="1" dirty="0" err="1" smtClean="0"/>
              <a:t>الكميتي</a:t>
            </a:r>
            <a:r>
              <a:rPr lang="ar-IQ" b="1" dirty="0" smtClean="0"/>
              <a:t> المؤنث فهو الجهاز المسؤول عن تكوين البويضات ويتألف عادة من الميسم والقلم والمبيض وبعد سقوط حبة اللقاح على الميسم تنبت حبة اللقاح مكونه الانبوبة اللقاحية التي تنمو خلال القلم حتى تصل الى البيضة من خلال فتحة النقير ، اذ يحدث في الخلية التناسلية انقسام الى خليتين ذكريتين (أي ان حبة اللقاح تحتوي على ثلاثة </a:t>
            </a:r>
            <a:r>
              <a:rPr lang="ar-IQ" b="1" dirty="0" err="1" smtClean="0"/>
              <a:t>انوية</a:t>
            </a:r>
            <a:r>
              <a:rPr lang="ar-IQ" b="1" dirty="0" smtClean="0"/>
              <a:t> احادية المجموعة </a:t>
            </a:r>
            <a:r>
              <a:rPr lang="ar-IQ" b="1" dirty="0" err="1" smtClean="0"/>
              <a:t>الكروموسومية</a:t>
            </a:r>
            <a:r>
              <a:rPr lang="ar-IQ" b="1" dirty="0" smtClean="0"/>
              <a:t> ) وتنقل هاتان الخليتان خلال الانبوبة اللقاحية وتستقر في الكيس الجنيني أ اما الخلية الجنسية الانثوية فهي تتكون من البويضة نتيجة الخطوات المتعاقبة من الانقسام الاختزالي ففي داخل كل بيضة توجد خلية انثوية مفردة تسمى الخلية الامية الانثوية </a:t>
            </a:r>
            <a:r>
              <a:rPr lang="en-US" b="1" dirty="0" smtClean="0"/>
              <a:t>mega spore </a:t>
            </a:r>
            <a:r>
              <a:rPr lang="en-US" b="1" dirty="0" err="1" smtClean="0"/>
              <a:t>mather</a:t>
            </a:r>
            <a:r>
              <a:rPr lang="en-US" b="1" dirty="0" smtClean="0"/>
              <a:t> cell    </a:t>
            </a:r>
            <a:r>
              <a:rPr lang="ar-IQ" b="1" dirty="0" smtClean="0"/>
              <a:t>ذات العدد الثنائي من الكروموسومات تمر </a:t>
            </a:r>
            <a:r>
              <a:rPr lang="ar-IQ" b="1" dirty="0" err="1" smtClean="0"/>
              <a:t>بأنقسامين</a:t>
            </a:r>
            <a:r>
              <a:rPr lang="ar-IQ" b="1" dirty="0" smtClean="0"/>
              <a:t> متعاقبين ينتج عنهما اربعة خلايا انثوية تضمحل ثلاثة وتنشط واحدة ، تنشط الخلية البعيدة عن النقير وتستمر بالانقسام حتى تكون (8) </a:t>
            </a:r>
            <a:r>
              <a:rPr lang="ar-IQ" b="1" dirty="0" err="1" smtClean="0"/>
              <a:t>انوية</a:t>
            </a:r>
            <a:r>
              <a:rPr lang="ar-IQ" b="1" dirty="0" smtClean="0"/>
              <a:t> داخل الكيس الجنيني تتوزع هذه </a:t>
            </a:r>
            <a:r>
              <a:rPr lang="ar-IQ" b="1" dirty="0" err="1" smtClean="0"/>
              <a:t>الانوية</a:t>
            </a:r>
            <a:r>
              <a:rPr lang="ar-IQ" b="1" dirty="0" smtClean="0"/>
              <a:t> الى مجموعتين ثم تنتقل نواة كل مجموعة الى وسط الخلية وتكون هذه الخلايا حاوية على نصف العدد الاصلي من الكروموسومات ، ثلاثة </a:t>
            </a:r>
            <a:r>
              <a:rPr lang="ar-IQ" b="1" dirty="0" err="1" smtClean="0"/>
              <a:t>انوية</a:t>
            </a:r>
            <a:r>
              <a:rPr lang="ar-IQ" b="1" dirty="0" smtClean="0"/>
              <a:t> قرب النقير تتحول الوسطية الى خلية البيضة وتسمى الباقيتان </a:t>
            </a:r>
            <a:r>
              <a:rPr lang="ar-IQ" b="1" dirty="0" err="1" smtClean="0"/>
              <a:t>بالانوية</a:t>
            </a:r>
            <a:r>
              <a:rPr lang="ar-IQ" b="1" dirty="0" smtClean="0"/>
              <a:t> المساعدة . اما </a:t>
            </a:r>
            <a:r>
              <a:rPr lang="ar-IQ" b="1" dirty="0" err="1" smtClean="0"/>
              <a:t>الانوية</a:t>
            </a:r>
            <a:r>
              <a:rPr lang="ar-IQ" b="1" dirty="0" smtClean="0"/>
              <a:t> الثلاثة الموجودة في الطرف الاخر فتسمى </a:t>
            </a:r>
            <a:r>
              <a:rPr lang="ar-IQ" b="1" dirty="0" err="1" smtClean="0"/>
              <a:t>بالانوية</a:t>
            </a:r>
            <a:r>
              <a:rPr lang="ar-IQ" b="1" dirty="0" smtClean="0"/>
              <a:t> </a:t>
            </a:r>
            <a:r>
              <a:rPr lang="ar-IQ" b="1" dirty="0" err="1" smtClean="0"/>
              <a:t>السمتية</a:t>
            </a:r>
            <a:r>
              <a:rPr lang="ar-IQ" b="1" dirty="0" smtClean="0"/>
              <a:t>  والنواتان الموجودتان في وسط الكيس (الخليتان الوسطيتان) بالنواتين القطبيتان (</a:t>
            </a:r>
            <a:r>
              <a:rPr lang="ar-IQ" b="1" dirty="0" err="1" smtClean="0"/>
              <a:t>الانوية</a:t>
            </a:r>
            <a:r>
              <a:rPr lang="ar-IQ" b="1" dirty="0" smtClean="0"/>
              <a:t> القطبية ).  في لحظة الاخصاب تتحد احدة النواتين الذكريتين مع خلية البيضة لتكوين البيضة المخصبة (</a:t>
            </a:r>
            <a:r>
              <a:rPr lang="ar-IQ" b="1" dirty="0" err="1" smtClean="0"/>
              <a:t>الزايكوت</a:t>
            </a:r>
            <a:r>
              <a:rPr lang="ar-IQ" b="1" dirty="0" smtClean="0"/>
              <a:t>) ، اما النواة الاخرى فتتحد مع النواتين القطبيتين لتكوين </a:t>
            </a:r>
            <a:r>
              <a:rPr lang="ar-IQ" b="1" dirty="0" err="1" smtClean="0"/>
              <a:t>الاندوسبيرم</a:t>
            </a:r>
            <a:r>
              <a:rPr lang="ar-IQ" b="1" dirty="0" smtClean="0"/>
              <a:t> او السويداء الثلاثية المجموعة </a:t>
            </a:r>
            <a:r>
              <a:rPr lang="ar-IQ" b="1" dirty="0" err="1" smtClean="0"/>
              <a:t>الكروموسومية</a:t>
            </a:r>
            <a:r>
              <a:rPr lang="ar-IQ" b="1" dirty="0" smtClean="0"/>
              <a:t> وتسمى هذه العملية كاملة (</a:t>
            </a:r>
            <a:r>
              <a:rPr lang="ar-IQ" b="1" dirty="0" err="1" smtClean="0"/>
              <a:t>بالاخصاب</a:t>
            </a:r>
            <a:r>
              <a:rPr lang="ar-IQ" b="1" dirty="0" smtClean="0"/>
              <a:t> المزدوج).     </a:t>
            </a:r>
          </a:p>
          <a:p>
            <a:endParaRPr lang="ar-IQ" b="1" dirty="0" smtClean="0"/>
          </a:p>
          <a:p>
            <a:endParaRPr lang="ar-IQ" b="1" dirty="0" smtClean="0"/>
          </a:p>
          <a:p>
            <a:endParaRPr lang="ar-IQ" b="1" dirty="0"/>
          </a:p>
        </p:txBody>
      </p:sp>
    </p:spTree>
    <p:extLst>
      <p:ext uri="{BB962C8B-B14F-4D97-AF65-F5344CB8AC3E}">
        <p14:creationId xmlns:p14="http://schemas.microsoft.com/office/powerpoint/2010/main" val="149621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518" y="-387424"/>
            <a:ext cx="9396535" cy="817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476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124744"/>
            <a:ext cx="6840760"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0741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12725"/>
            <a:ext cx="7776864" cy="643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33052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وستن">
  <a:themeElements>
    <a:clrScheme name="أوستن">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أوستن">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أوستن">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14</TotalTime>
  <Words>606</Words>
  <Application>Microsoft Office PowerPoint</Application>
  <PresentationFormat>عرض على الشاشة (3:4)‏</PresentationFormat>
  <Paragraphs>18</Paragraphs>
  <Slides>7</Slides>
  <Notes>0</Notes>
  <HiddenSlides>0</HiddenSlides>
  <MMClips>0</MMClips>
  <ScaleCrop>false</ScaleCrop>
  <HeadingPairs>
    <vt:vector size="4" baseType="variant">
      <vt:variant>
        <vt:lpstr>نسق</vt:lpstr>
      </vt:variant>
      <vt:variant>
        <vt:i4>1</vt:i4>
      </vt:variant>
      <vt:variant>
        <vt:lpstr>عناوين الشرائح</vt:lpstr>
      </vt:variant>
      <vt:variant>
        <vt:i4>7</vt:i4>
      </vt:variant>
    </vt:vector>
  </HeadingPairs>
  <TitlesOfParts>
    <vt:vector size="8" baseType="lpstr">
      <vt:lpstr>أوستن</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Microsoft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HP</dc:creator>
  <cp:lastModifiedBy>HP</cp:lastModifiedBy>
  <cp:revision>3</cp:revision>
  <dcterms:created xsi:type="dcterms:W3CDTF">2020-05-06T18:05:52Z</dcterms:created>
  <dcterms:modified xsi:type="dcterms:W3CDTF">2020-05-06T19:49:38Z</dcterms:modified>
</cp:coreProperties>
</file>